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8408" autoAdjust="0"/>
  </p:normalViewPr>
  <p:slideViewPr>
    <p:cSldViewPr snapToGrid="0">
      <p:cViewPr varScale="1">
        <p:scale>
          <a:sx n="68" d="100"/>
          <a:sy n="68" d="100"/>
        </p:scale>
        <p:origin x="14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8F221-6F22-402C-BBAB-04DAD9A2FFC8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F18EE-B4BB-4925-A872-0AF4265E4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Vi – please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EF18EE-B4BB-4925-A872-0AF4265E45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58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FCADA-96E8-4D12-954E-261F54857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C1F027-E98A-4A3E-A986-E694E8A26B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830EB-ABA4-428F-9F7D-0007681DA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D63F8-C820-44BC-A9EB-E04A16E2A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5976F9-F980-43ED-AB9B-0E4D62B6E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7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C3B3A-2683-469A-B219-B80F8D093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145F15-28CA-4716-9A0F-34F24E36CC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42E23-4F51-4E19-B0E2-A8D3347F4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74510-E146-4F25-89AE-2D5B79863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F92DE-436A-4BCC-AE82-CAF51FFCE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5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65623A-59D1-4FE0-8C26-2B66B28BB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F4152C-A8EC-488E-908D-87233030F3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CA074-12E3-4D6B-A5B7-EB460A5D2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CAB678-3251-4922-857D-C611051C3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92E22-B8CE-4CA9-892E-26D4F68E5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90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D02E4-71B6-4E22-9493-3469FF5C3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9BEC9-64A5-4113-B194-1F06D8247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0D89C-AAA7-4CE8-8328-69C4C4776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78439-E0B1-4F50-A6BB-5A79C23DA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67CA-14C9-4B86-9590-676F02D75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45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F9C62-45E2-4840-A64B-1C9B1545A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5F7DD7-740E-4F55-B9E8-D9E6CC82FD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38BD0-CC82-4BED-B4EF-ED0CB8434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F87EA-B84F-474C-AE87-53E0C24C9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9E390-DF27-4016-9D37-F4844249B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255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A1E86-8D8C-4209-A2A8-5CFAB75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8616C-3E1B-4AB0-9203-594B18A7CB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955D70-9D1E-440C-81E0-0EC02729B8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0F502F-75C6-47A7-A28D-1639E46D3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9D85B-8A7C-43FE-99B8-4A8AC34B2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92DBE7-66B6-4A11-8BF9-3926C407D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B7DA6-B076-49BB-BCEA-BFA1902C2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CAC25E-617B-4C3B-998E-23500C626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FB4BB0-C99C-465B-88AC-842D1E718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32CCBE-5794-4BE1-987E-94C8A17D21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E0D40D-E910-443C-A783-D3CCFC4EB9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8F071-FBB6-4806-9A9B-4BBB298A6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0F4184-E4E3-4B44-A9AA-89BC7CF2F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3489D7-B975-41D6-9045-05358C16D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517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81EA8-D1C8-4DFB-8A33-0637A8844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8A50C1-6C93-4942-8442-A0CA9C872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0CC84E-92A8-4346-9FF6-8BDE04C54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735C37-5591-4276-9E1A-4F3C0D3B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3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D51535-92D6-4407-8A0D-906FEEDDA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3C99A1-3F55-4AB7-85D9-F21EA8D2F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F36A1A-C8D6-4555-AC5F-E16D0683D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95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2BD67-67FF-4502-8DB0-FE7F3F720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A5423-9390-4240-ADF2-C2E97A67D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1714A0-EFCC-4DE9-BC02-4826D5F7E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E5CC6-C20C-46F3-8933-ACCF6E0D3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E23324-41FD-4A17-8634-453591E7A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80633-80EA-45AB-A799-502C80295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13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08D26-AA33-4018-9D02-F59957014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76AE46-A6FD-43A9-9BB2-D38E9E0BC8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952B11-A1DC-4A96-97E0-0A613E98A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2A2757-E06F-4C5C-98A2-174763DDF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4FE12E-D297-4FC9-824B-ADFDD5CA6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8548A-67DB-45A2-B08D-BC640A5FA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50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4D1280-AF41-4513-A75B-2F72D094E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DF102-A522-4B3A-AC2A-EC6C89F0A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CB7C6E-B6BF-449E-A748-09A9501DD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0E08B-6E4E-4CBE-B6DE-E146269E4C0D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286F9-44E4-4A88-A915-BEE0082F1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F131F-9796-4EE5-936A-B4D06CFABB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BBA27-9387-4D77-B290-699DF08DD0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6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BA673-06E0-41E2-8B03-1FDFCF0D7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0291" y="913290"/>
            <a:ext cx="5635491" cy="742630"/>
          </a:xfrm>
        </p:spPr>
        <p:txBody>
          <a:bodyPr/>
          <a:lstStyle/>
          <a:p>
            <a:r>
              <a:rPr lang="en-US" dirty="0"/>
              <a:t>Strategic Plan Blueprint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884616-4BFF-4CB1-BCAD-A52515B14D97}"/>
              </a:ext>
            </a:extLst>
          </p:cNvPr>
          <p:cNvSpPr/>
          <p:nvPr/>
        </p:nvSpPr>
        <p:spPr>
          <a:xfrm>
            <a:off x="685799" y="4804730"/>
            <a:ext cx="10810875" cy="1596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defRPr/>
            </a:pPr>
            <a:r>
              <a:rPr kumimoji="0" lang="en-US" sz="20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Strategic Priorities </a:t>
            </a:r>
            <a:r>
              <a:rPr kumimoji="0" lang="en-US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 </a:t>
            </a:r>
            <a:r>
              <a:rPr lang="en-US" sz="1600" i="1" dirty="0">
                <a:solidFill>
                  <a:prstClr val="black"/>
                </a:solidFill>
              </a:rPr>
              <a:t>Where We Will Focus Our Time and Resources to Enhance the Student Experience</a:t>
            </a:r>
            <a:endParaRPr kumimoji="0" lang="en-US" sz="16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85171E-6028-4C7E-B55C-39BCBA7403E5}"/>
              </a:ext>
            </a:extLst>
          </p:cNvPr>
          <p:cNvSpPr/>
          <p:nvPr/>
        </p:nvSpPr>
        <p:spPr>
          <a:xfrm>
            <a:off x="685799" y="2601680"/>
            <a:ext cx="10810875" cy="7426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Mission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-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We Do Each Day</a:t>
            </a:r>
          </a:p>
          <a:p>
            <a:pPr lvl="0" algn="ctr">
              <a:defRPr/>
            </a:pPr>
            <a:r>
              <a:rPr lang="en-US" dirty="0">
                <a:solidFill>
                  <a:prstClr val="black"/>
                </a:solidFill>
                <a:cs typeface="Calibri"/>
              </a:rPr>
              <a:t>We prepare healthcare professionals who lead our community to improved health.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50AAEB5-E735-49EE-94C1-57BB58B566EE}"/>
              </a:ext>
            </a:extLst>
          </p:cNvPr>
          <p:cNvSpPr/>
          <p:nvPr/>
        </p:nvSpPr>
        <p:spPr>
          <a:xfrm>
            <a:off x="685799" y="1666875"/>
            <a:ext cx="10810875" cy="7426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Vision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-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We Want To Be</a:t>
            </a:r>
          </a:p>
          <a:p>
            <a:pPr algn="ctr"/>
            <a:r>
              <a:rPr lang="en-US" dirty="0">
                <a:solidFill>
                  <a:prstClr val="black"/>
                </a:solidFill>
              </a:rPr>
              <a:t>We will be the preferred healthcare educator in our region</a:t>
            </a:r>
            <a:r>
              <a:rPr lang="en-US" sz="1600" dirty="0">
                <a:solidFill>
                  <a:prstClr val="black"/>
                </a:solidFill>
              </a:rPr>
              <a:t>.</a:t>
            </a: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D54D7D-978C-475E-8F0E-52704A931B0F}"/>
              </a:ext>
            </a:extLst>
          </p:cNvPr>
          <p:cNvSpPr/>
          <p:nvPr/>
        </p:nvSpPr>
        <p:spPr>
          <a:xfrm>
            <a:off x="685799" y="3571874"/>
            <a:ext cx="10810875" cy="100965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Values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- </a:t>
            </a:r>
            <a:r>
              <a:rPr kumimoji="0" lang="en-US" sz="1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Makes the College Unique and Special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1F53579-B3C4-4D35-812D-08D76E199A1E}"/>
              </a:ext>
            </a:extLst>
          </p:cNvPr>
          <p:cNvSpPr/>
          <p:nvPr/>
        </p:nvSpPr>
        <p:spPr>
          <a:xfrm>
            <a:off x="8732521" y="5266842"/>
            <a:ext cx="2192228" cy="93509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>
                <a:solidFill>
                  <a:prstClr val="black"/>
                </a:solidFill>
              </a:rPr>
              <a:t>Advance the College Culture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7D2ECD-186B-41B3-AABC-0C8E20716437}"/>
              </a:ext>
            </a:extLst>
          </p:cNvPr>
          <p:cNvSpPr txBox="1"/>
          <p:nvPr/>
        </p:nvSpPr>
        <p:spPr>
          <a:xfrm>
            <a:off x="908510" y="3924300"/>
            <a:ext cx="10445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Compassion, Integrity</a:t>
            </a:r>
            <a:r>
              <a:rPr lang="en-US" sz="1600" dirty="0">
                <a:solidFill>
                  <a:prstClr val="black"/>
                </a:solidFill>
                <a:latin typeface="Calibri"/>
              </a:rPr>
              <a:t>, and Respect          Success of each student and employee           </a:t>
            </a:r>
            <a:r>
              <a:rPr lang="en-US" sz="1600" dirty="0">
                <a:solidFill>
                  <a:prstClr val="black"/>
                </a:solidFill>
              </a:rPr>
              <a:t>Diversity of ideas, cultures, and people</a:t>
            </a:r>
            <a:endParaRPr lang="en-US" sz="1600" dirty="0">
              <a:solidFill>
                <a:prstClr val="black"/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                                Influential and inspired leadership                      Market-relevant education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5C350A-AE0E-4DB9-8553-4FB9E4BEEA0D}"/>
              </a:ext>
            </a:extLst>
          </p:cNvPr>
          <p:cNvSpPr/>
          <p:nvPr/>
        </p:nvSpPr>
        <p:spPr>
          <a:xfrm>
            <a:off x="6224369" y="5263828"/>
            <a:ext cx="2192228" cy="93509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Amplify the College Identity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38A5BA-E3B0-4B06-877A-E5ACC735759F}"/>
              </a:ext>
            </a:extLst>
          </p:cNvPr>
          <p:cNvSpPr/>
          <p:nvPr/>
        </p:nvSpPr>
        <p:spPr>
          <a:xfrm>
            <a:off x="3716216" y="5260814"/>
            <a:ext cx="2192228" cy="93509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Advance Our Academic Reputation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A3492-EB56-4A66-ABB7-92DBE65312BA}"/>
              </a:ext>
            </a:extLst>
          </p:cNvPr>
          <p:cNvSpPr/>
          <p:nvPr/>
        </p:nvSpPr>
        <p:spPr>
          <a:xfrm>
            <a:off x="1208063" y="5257800"/>
            <a:ext cx="2192228" cy="93509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Achieve Financial Stability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D44BEC4F-2BBD-4A15-B61D-5FE2A7C0D6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701" y="367614"/>
            <a:ext cx="1621476" cy="1091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225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BF9BFC0-98DC-4BC8-9E82-45D95A418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3016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Strategic Priorities</a:t>
            </a:r>
            <a:br>
              <a:rPr lang="en-US" dirty="0"/>
            </a:br>
            <a:r>
              <a:rPr lang="en-US" sz="2700" b="1" i="1" dirty="0">
                <a:solidFill>
                  <a:prstClr val="black"/>
                </a:solidFill>
              </a:rPr>
              <a:t>Where We Will Focus Our Time and Resources to Enhance the Student Experience</a:t>
            </a:r>
            <a:endParaRPr lang="en-US" b="1" dirty="0"/>
          </a:p>
        </p:txBody>
      </p:sp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8A48E3AB-16F6-4286-8596-0849DD643A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493180"/>
              </p:ext>
            </p:extLst>
          </p:nvPr>
        </p:nvGraphicFramePr>
        <p:xfrm>
          <a:off x="762000" y="1764665"/>
          <a:ext cx="10668000" cy="42192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7000">
                  <a:extLst>
                    <a:ext uri="{9D8B030D-6E8A-4147-A177-3AD203B41FA5}">
                      <a16:colId xmlns:a16="http://schemas.microsoft.com/office/drawing/2014/main" val="1333357338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2721446426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809332455"/>
                    </a:ext>
                  </a:extLst>
                </a:gridCol>
                <a:gridCol w="2667000">
                  <a:extLst>
                    <a:ext uri="{9D8B030D-6E8A-4147-A177-3AD203B41FA5}">
                      <a16:colId xmlns:a16="http://schemas.microsoft.com/office/drawing/2014/main" val="3792094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Achieve Financial Stability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Advance Our Academic Reputation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Amplify the College Identity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Advance the College Culture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6024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Strategically Evolve Our Focus on Philanthropy 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Establish Internal Funding to Support Capital Development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Revise Tuition &amp; Financial Aid Model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Diversify Revenue Streams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Increase Explicit Value Provided to Aultman Health Foundation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Faculty As Scholarly Practitioners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Offer Market-relevant Programs (including graduate level)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Deliver Engaging and High-quality courses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Improve Academic Retention Efforts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Revisit Brand Positioning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Refresh Marketing &amp; Operational Collaterals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Implement Stakeholder Engagement Strategy to Affirm and Leverage Key Target Audiences 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Define and Communicate Campus Culture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Commit to Our Diversity and Inclusion Efforts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Evolve Campus Practices to Reflect Updated Mission, Vision and Values</a:t>
                      </a:r>
                    </a:p>
                    <a:p>
                      <a:pPr algn="ctr"/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22854"/>
                  </a:ext>
                </a:extLst>
              </a:tr>
            </a:tbl>
          </a:graphicData>
        </a:graphic>
      </p:graphicFrame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2FA7372A-C5C3-4F35-A806-6D624CF9E7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1960" y="288721"/>
            <a:ext cx="1458333" cy="98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085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6079B0B023AD4ABB8FA69FB0804D24" ma:contentTypeVersion="13" ma:contentTypeDescription="Create a new document." ma:contentTypeScope="" ma:versionID="54f75e9d19f2aea1f9ad4451c3f6907b">
  <xsd:schema xmlns:xsd="http://www.w3.org/2001/XMLSchema" xmlns:xs="http://www.w3.org/2001/XMLSchema" xmlns:p="http://schemas.microsoft.com/office/2006/metadata/properties" xmlns:ns3="63bf151b-0da3-44f7-8075-36f5d6588585" xmlns:ns4="8ffcd729-dae9-4cb8-bb4f-385382f73469" targetNamespace="http://schemas.microsoft.com/office/2006/metadata/properties" ma:root="true" ma:fieldsID="9e818d4389e7ec6088fc4713b7cd754f" ns3:_="" ns4:_="">
    <xsd:import namespace="63bf151b-0da3-44f7-8075-36f5d6588585"/>
    <xsd:import namespace="8ffcd729-dae9-4cb8-bb4f-385382f7346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bf151b-0da3-44f7-8075-36f5d65885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cd729-dae9-4cb8-bb4f-385382f7346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7C2EBB7-093A-45EC-812F-A64832D03A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9B6868-8544-4313-AEFA-65A974AE08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bf151b-0da3-44f7-8075-36f5d6588585"/>
    <ds:schemaRef ds:uri="8ffcd729-dae9-4cb8-bb4f-385382f734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FCC461-14FE-40D5-B843-FFC04DCD23E8}">
  <ds:schemaRefs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microsoft.com/office/2006/metadata/properties"/>
    <ds:schemaRef ds:uri="8ffcd729-dae9-4cb8-bb4f-385382f73469"/>
    <ds:schemaRef ds:uri="63bf151b-0da3-44f7-8075-36f5d6588585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1581</TotalTime>
  <Words>236</Words>
  <Application>Microsoft Office PowerPoint</Application>
  <PresentationFormat>Widescreen</PresentationFormat>
  <Paragraphs>46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Strategic Plan Blueprint</vt:lpstr>
      <vt:lpstr>Strategic Priorities Where We Will Focus Our Time and Resources to Enhance the Student Experience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Plan Blueprint</dc:title>
  <dc:creator>Mark Plaster</dc:creator>
  <cp:lastModifiedBy>Stephanie Boyd (Staff)</cp:lastModifiedBy>
  <cp:revision>11</cp:revision>
  <dcterms:created xsi:type="dcterms:W3CDTF">2020-06-16T18:23:32Z</dcterms:created>
  <dcterms:modified xsi:type="dcterms:W3CDTF">2026-03-03T16:39:52Z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0x010100116079B0B023AD4ABB8FA69FB0804D24</vt:lpwstr>
  </property>
</Properties>
</file>